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80" r:id="rId13"/>
    <p:sldId id="281" r:id="rId14"/>
    <p:sldId id="282" r:id="rId15"/>
    <p:sldId id="283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84" r:id="rId26"/>
    <p:sldId id="276" r:id="rId27"/>
    <p:sldId id="277" r:id="rId28"/>
    <p:sldId id="278" r:id="rId29"/>
    <p:sldId id="279" r:id="rId30"/>
    <p:sldId id="285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393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319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445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96215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7639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604003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5027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0729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162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7334" y="609600"/>
            <a:ext cx="8596668" cy="820824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WTJA – Case Law 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96045"/>
            <a:ext cx="8596668" cy="444531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105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00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073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786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47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447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785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018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2407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  <p:sldLayoutId id="2147483715" r:id="rId12"/>
    <p:sldLayoutId id="2147483716" r:id="rId13"/>
    <p:sldLayoutId id="2147483717" r:id="rId14"/>
    <p:sldLayoutId id="2147483718" r:id="rId15"/>
    <p:sldLayoutId id="214748371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Wisconsin Tribal</a:t>
            </a:r>
            <a:br>
              <a:rPr lang="en-US" dirty="0"/>
            </a:br>
            <a:r>
              <a:rPr lang="en-US" dirty="0"/>
              <a:t>Judges Association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January 19, 2017</a:t>
            </a:r>
          </a:p>
          <a:p>
            <a:r>
              <a:rPr lang="en-US" dirty="0" smtClean="0"/>
              <a:t>Legal </a:t>
            </a:r>
            <a:r>
              <a:rPr lang="en-US" dirty="0"/>
              <a:t>Update</a:t>
            </a:r>
          </a:p>
          <a:p>
            <a:r>
              <a:rPr lang="en-US" dirty="0"/>
              <a:t>Attorney Paul Stenzel</a:t>
            </a:r>
          </a:p>
        </p:txBody>
      </p:sp>
    </p:spTree>
    <p:extLst>
      <p:ext uri="{BB962C8B-B14F-4D97-AF65-F5344CB8AC3E}">
        <p14:creationId xmlns:p14="http://schemas.microsoft.com/office/powerpoint/2010/main" val="4023231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Thus, even though tribal prosecutions of tribal members are purportedly the apex of tribal sovereignty, Congress can second-guess how tribes prosecute domestic abuse perpetrated by Indians against other Indians on Indian land by virtue of its “plenary power” over Indian tribes. </a:t>
            </a:r>
          </a:p>
        </p:txBody>
      </p:sp>
    </p:spTree>
    <p:extLst>
      <p:ext uri="{BB962C8B-B14F-4D97-AF65-F5344CB8AC3E}">
        <p14:creationId xmlns:p14="http://schemas.microsoft.com/office/powerpoint/2010/main" val="165320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continue to doubt whether either view of tribal sovereignty is correct.</a:t>
            </a:r>
          </a:p>
          <a:p>
            <a:endParaRPr lang="en-US" dirty="0"/>
          </a:p>
          <a:p>
            <a:r>
              <a:rPr lang="en-US"/>
              <a:t>Tribes </a:t>
            </a:r>
            <a:r>
              <a:rPr lang="en-US" dirty="0"/>
              <a:t>are all different</a:t>
            </a:r>
          </a:p>
          <a:p>
            <a:r>
              <a:rPr lang="en-US" dirty="0"/>
              <a:t>Tribes are treated as possessing “an identical quantum” of sovereignty.</a:t>
            </a:r>
          </a:p>
          <a:p>
            <a:r>
              <a:rPr lang="en-US" dirty="0"/>
              <a:t>Congress’ plenary power rests “on even shakier foundations.” Talks about </a:t>
            </a:r>
            <a:r>
              <a:rPr lang="en-US" i="1" dirty="0" err="1"/>
              <a:t>Kagama</a:t>
            </a:r>
            <a:r>
              <a:rPr lang="en-US" i="1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8077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 smtClean="0"/>
              <a:t>Shopbell</a:t>
            </a:r>
            <a:r>
              <a:rPr lang="en-US" i="1" dirty="0" smtClean="0"/>
              <a:t> v. State of Washington DFW</a:t>
            </a:r>
            <a:r>
              <a:rPr lang="en-US" dirty="0" smtClean="0"/>
              <a:t>, TUL-CV-GC-2016-0278, Tulalip Tribal Court, 12-21-16.</a:t>
            </a:r>
          </a:p>
          <a:p>
            <a:r>
              <a:rPr lang="en-US" dirty="0" smtClean="0"/>
              <a:t>State of Washington (Dept. of Fish and Wildlife) applied for and received search warrant in Tulalip Tribal Court.</a:t>
            </a:r>
          </a:p>
          <a:p>
            <a:r>
              <a:rPr lang="en-US" dirty="0" smtClean="0"/>
              <a:t>Executed warrant and confiscated several items.</a:t>
            </a:r>
          </a:p>
          <a:p>
            <a:r>
              <a:rPr lang="en-US" dirty="0" smtClean="0"/>
              <a:t>Allegedly not all returned.</a:t>
            </a:r>
          </a:p>
          <a:p>
            <a:r>
              <a:rPr lang="en-US" dirty="0" smtClean="0"/>
              <a:t>Target of warrant sued in Tribal Court.</a:t>
            </a:r>
          </a:p>
          <a:p>
            <a:r>
              <a:rPr lang="en-US" dirty="0" smtClean="0"/>
              <a:t>State of Washington raised sovereign immunity.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4409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forms of relief sought:</a:t>
            </a:r>
          </a:p>
          <a:p>
            <a:r>
              <a:rPr lang="en-US" dirty="0" smtClean="0"/>
              <a:t>1. Injunctive</a:t>
            </a:r>
          </a:p>
          <a:p>
            <a:r>
              <a:rPr lang="en-US" dirty="0" smtClean="0"/>
              <a:t>2. Return of seized property</a:t>
            </a:r>
          </a:p>
          <a:p>
            <a:r>
              <a:rPr lang="en-US" dirty="0" smtClean="0"/>
              <a:t>3. Declaratory</a:t>
            </a:r>
          </a:p>
          <a:p>
            <a:r>
              <a:rPr lang="en-US" dirty="0" smtClean="0"/>
              <a:t>Court said only #2 could go forward; other two forms of relief barred by state’s sovereign immunity.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0141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In re the Estate of Charles </a:t>
            </a:r>
            <a:r>
              <a:rPr lang="en-US" i="1" dirty="0" err="1" smtClean="0"/>
              <a:t>Colombe</a:t>
            </a:r>
            <a:r>
              <a:rPr lang="en-US" i="1" dirty="0" smtClean="0"/>
              <a:t>, </a:t>
            </a:r>
            <a:r>
              <a:rPr lang="en-US" dirty="0" smtClean="0"/>
              <a:t>2016 S.D. 62</a:t>
            </a:r>
          </a:p>
          <a:p>
            <a:r>
              <a:rPr lang="en-US" dirty="0" smtClean="0"/>
              <a:t>Issues:</a:t>
            </a:r>
          </a:p>
          <a:p>
            <a:pPr lvl="1"/>
            <a:r>
              <a:rPr lang="en-US" dirty="0" smtClean="0"/>
              <a:t>Custom and tradition</a:t>
            </a:r>
          </a:p>
          <a:p>
            <a:pPr lvl="1"/>
            <a:r>
              <a:rPr lang="en-US" dirty="0" smtClean="0"/>
              <a:t>Comity</a:t>
            </a:r>
          </a:p>
          <a:p>
            <a:r>
              <a:rPr lang="en-US" dirty="0" smtClean="0"/>
              <a:t>BACKGROUND: Charles </a:t>
            </a:r>
            <a:r>
              <a:rPr lang="en-US" dirty="0" err="1" smtClean="0"/>
              <a:t>Colombe</a:t>
            </a:r>
            <a:r>
              <a:rPr lang="en-US" dirty="0" smtClean="0"/>
              <a:t> was a Rosebud Sioux Tribal member; had a gaming management contract with the Tribe; disputes arose; significant litigation arose in RST Court and federal court.</a:t>
            </a:r>
          </a:p>
          <a:p>
            <a:r>
              <a:rPr lang="en-US" dirty="0" smtClean="0"/>
              <a:t>The Tribe obtained a tribal court judgment against </a:t>
            </a:r>
            <a:r>
              <a:rPr lang="en-US" dirty="0" err="1" smtClean="0"/>
              <a:t>Colombe</a:t>
            </a:r>
            <a:r>
              <a:rPr lang="en-US" dirty="0" smtClean="0"/>
              <a:t> for $527,000 in 2007.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7197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Colombe</a:t>
            </a:r>
            <a:r>
              <a:rPr lang="en-US" dirty="0" smtClean="0"/>
              <a:t> passed away on June 9, 2013; filed a petition for informal probate in South Dakota state court. </a:t>
            </a:r>
          </a:p>
          <a:p>
            <a:r>
              <a:rPr lang="en-US" dirty="0" smtClean="0"/>
              <a:t>Tribe filed a claim in probate case based on $527K judgment</a:t>
            </a:r>
          </a:p>
          <a:p>
            <a:r>
              <a:rPr lang="en-US" dirty="0" err="1" smtClean="0"/>
              <a:t>Colombe’s</a:t>
            </a:r>
            <a:r>
              <a:rPr lang="en-US" dirty="0" smtClean="0"/>
              <a:t> son, Wesley contested the claim. Litigation ensued in probate court.</a:t>
            </a:r>
          </a:p>
          <a:p>
            <a:r>
              <a:rPr lang="en-US" dirty="0" smtClean="0"/>
              <a:t>SD Supreme Court examined the tribal court litigation in determining whether to extend comity to the judgment.</a:t>
            </a:r>
          </a:p>
          <a:p>
            <a:r>
              <a:rPr lang="en-US" dirty="0" smtClean="0"/>
              <a:t>Pro tem judge – “special judge” – not explicitly in code or constitution, but done for 20 years; considered custom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1513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Alvarez v. Lopez</a:t>
            </a:r>
            <a:r>
              <a:rPr lang="en-US" dirty="0" smtClean="0"/>
              <a:t>, Ninth Cir., 835, F.3d 1024, Aug. 30, 2016</a:t>
            </a:r>
          </a:p>
          <a:p>
            <a:r>
              <a:rPr lang="en-US" dirty="0" smtClean="0"/>
              <a:t>Alvarez brought habeas action on the grounds that he was not informed he was required to request a jury trial, only that he had a right to a jury trial.</a:t>
            </a:r>
          </a:p>
          <a:p>
            <a:r>
              <a:rPr lang="en-US" dirty="0" smtClean="0"/>
              <a:t>Represented himself at a bench trial and was convicted in Gila River Tribal Court and sentenced to 5 years in prison.</a:t>
            </a:r>
          </a:p>
          <a:p>
            <a:endParaRPr lang="en-US" dirty="0"/>
          </a:p>
          <a:p>
            <a:r>
              <a:rPr lang="en-US" dirty="0" smtClean="0"/>
              <a:t>Defendant’s rights form said: “You have the right to a jury trial.”</a:t>
            </a:r>
          </a:p>
        </p:txBody>
      </p:sp>
    </p:spTree>
    <p:extLst>
      <p:ext uri="{BB962C8B-B14F-4D97-AF65-F5344CB8AC3E}">
        <p14:creationId xmlns:p14="http://schemas.microsoft.com/office/powerpoint/2010/main" val="24846020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Alvarez’s interests outweighed the interests of the Tribe.</a:t>
            </a:r>
          </a:p>
          <a:p>
            <a:endParaRPr lang="en-US" dirty="0" smtClean="0"/>
          </a:p>
          <a:p>
            <a:r>
              <a:rPr lang="en-US" dirty="0" smtClean="0"/>
              <a:t>“We hold that the Community denied Alvarez his right under ICRA to be tried by a jury.”</a:t>
            </a:r>
          </a:p>
          <a:p>
            <a:endParaRPr lang="en-US" dirty="0"/>
          </a:p>
          <a:p>
            <a:r>
              <a:rPr lang="en-US" dirty="0" smtClean="0"/>
              <a:t>Was in the news due to federal judge calling the Gila River Court System a “rat’s nest” of problems.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8801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 smtClean="0"/>
              <a:t>Bodi</a:t>
            </a:r>
            <a:r>
              <a:rPr lang="en-US" i="1" dirty="0" smtClean="0"/>
              <a:t> v. Shingle Springs Band of Miwok Indians</a:t>
            </a:r>
            <a:r>
              <a:rPr lang="en-US" dirty="0" smtClean="0"/>
              <a:t>, 832 F.3d 1011, Ninth Circuit, August 8, 2016</a:t>
            </a:r>
          </a:p>
          <a:p>
            <a:r>
              <a:rPr lang="en-US" dirty="0" smtClean="0"/>
              <a:t>Member of the Tribe brought action against the Tribe in state court claiming she was wrongfully terminated from employment in violation of the FMLA.</a:t>
            </a:r>
          </a:p>
          <a:p>
            <a:r>
              <a:rPr lang="en-US" dirty="0" smtClean="0"/>
              <a:t>The Tribe removed to federal court.</a:t>
            </a:r>
          </a:p>
          <a:p>
            <a:r>
              <a:rPr lang="en-US" dirty="0" smtClean="0"/>
              <a:t>HELD: Removal by the Tribe did not constitute a waiver of sovereign immunity.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2075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O’Brien v. Berry</a:t>
            </a:r>
            <a:r>
              <a:rPr lang="en-US" dirty="0" smtClean="0"/>
              <a:t>, 2016 OK CIV APP 28.</a:t>
            </a:r>
          </a:p>
          <a:p>
            <a:r>
              <a:rPr lang="en-US" dirty="0" err="1" smtClean="0"/>
              <a:t>Sherrine</a:t>
            </a:r>
            <a:r>
              <a:rPr lang="en-US" dirty="0" smtClean="0"/>
              <a:t> O’Brien sought in Citizen Potawatomi Tribal Court a protective order against her boy friend, Chris Berry.</a:t>
            </a:r>
          </a:p>
          <a:p>
            <a:r>
              <a:rPr lang="en-US" dirty="0" smtClean="0"/>
              <a:t>The Tribal Court denied a temporary emergency order and set the matter for a full evidentiary hearing.</a:t>
            </a:r>
          </a:p>
          <a:p>
            <a:r>
              <a:rPr lang="en-US" dirty="0" smtClean="0"/>
              <a:t>O’Brien dismissed her petition and re-filed in Oklahoma State Court.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2747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2491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Lewis v. Clarke</a:t>
            </a:r>
            <a:r>
              <a:rPr lang="en-US" dirty="0"/>
              <a:t> – Oral argument was January 9 before U.S. Supreme Court.</a:t>
            </a:r>
          </a:p>
          <a:p>
            <a:r>
              <a:rPr lang="en-US" dirty="0"/>
              <a:t>Issues:</a:t>
            </a:r>
          </a:p>
          <a:p>
            <a:pPr lvl="1"/>
            <a:r>
              <a:rPr lang="en-US" dirty="0"/>
              <a:t>Sovereign </a:t>
            </a:r>
            <a:r>
              <a:rPr lang="en-US" dirty="0" smtClean="0"/>
              <a:t>immunity; </a:t>
            </a:r>
            <a:r>
              <a:rPr lang="en-US" i="1" dirty="0" smtClean="0"/>
              <a:t>Nevada v. Hall</a:t>
            </a:r>
            <a:endParaRPr lang="en-US" dirty="0"/>
          </a:p>
          <a:p>
            <a:pPr lvl="1"/>
            <a:r>
              <a:rPr lang="en-US" dirty="0"/>
              <a:t>Official </a:t>
            </a:r>
            <a:r>
              <a:rPr lang="en-US" dirty="0" smtClean="0"/>
              <a:t>immunity = “official capacity” this is position of U.S.</a:t>
            </a:r>
            <a:endParaRPr lang="en-US" dirty="0"/>
          </a:p>
          <a:p>
            <a:pPr lvl="1"/>
            <a:r>
              <a:rPr lang="en-US" dirty="0"/>
              <a:t>Off reservation location of accident</a:t>
            </a:r>
          </a:p>
          <a:p>
            <a:pPr lvl="1"/>
            <a:r>
              <a:rPr lang="en-US" dirty="0"/>
              <a:t>State bargaining with tribes over jurisdiction in compact negotiations</a:t>
            </a:r>
          </a:p>
          <a:p>
            <a:pPr lvl="1"/>
            <a:r>
              <a:rPr lang="en-US" dirty="0"/>
              <a:t>Perhaps headed back to Connecticut Supreme </a:t>
            </a:r>
            <a:r>
              <a:rPr lang="en-US" dirty="0" smtClean="0"/>
              <a:t>Court</a:t>
            </a:r>
          </a:p>
          <a:p>
            <a:pPr lvl="1"/>
            <a:r>
              <a:rPr lang="en-US" dirty="0" smtClean="0"/>
              <a:t>Connecticut Supreme Court case: 320 Conn. 706, 2016 WL 878893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4623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state district court granted O’Brien’s request for an injunction.</a:t>
            </a:r>
          </a:p>
          <a:p>
            <a:r>
              <a:rPr lang="en-US" dirty="0" smtClean="0"/>
              <a:t>Berry argued that the tribal court proceeding barred the state court ruling due to the doctrine of issue preclusion.</a:t>
            </a:r>
          </a:p>
          <a:p>
            <a:r>
              <a:rPr lang="en-US" dirty="0" smtClean="0"/>
              <a:t>OK Appellate court disagreed with boyfriend (Berry):</a:t>
            </a:r>
          </a:p>
          <a:p>
            <a:pPr lvl="1"/>
            <a:r>
              <a:rPr lang="en-US" dirty="0" smtClean="0"/>
              <a:t>Tribal Court had not ruled fully on merits</a:t>
            </a:r>
          </a:p>
          <a:p>
            <a:pPr lvl="1"/>
            <a:r>
              <a:rPr lang="en-US" dirty="0" smtClean="0"/>
              <a:t>Not clear whether and to what extent the Tribe’s law and state’s law were similar</a:t>
            </a:r>
          </a:p>
          <a:p>
            <a:pPr lvl="1"/>
            <a:r>
              <a:rPr lang="en-US" dirty="0" smtClean="0"/>
              <a:t>O’Brien voluntarily dismissed tribal court claim before full adjudication could occur.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1849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Villarreal v. Villarreal</a:t>
            </a:r>
            <a:r>
              <a:rPr lang="en-US" dirty="0" smtClean="0"/>
              <a:t>, No. 04-15-00551-CV, Court of Appeals of Texas, August 3, 2016.</a:t>
            </a:r>
          </a:p>
          <a:p>
            <a:r>
              <a:rPr lang="en-US" dirty="0" smtClean="0"/>
              <a:t>Wife filed for divorce in Texas state court; took no further action and the case was not dismissed.</a:t>
            </a:r>
          </a:p>
          <a:p>
            <a:r>
              <a:rPr lang="en-US" dirty="0" smtClean="0"/>
              <a:t>Six months later, wife filed for divorce in San Carlos Apache Tribal Court. The Tribal Court entered a default judgment when husband did not answer the petition or appear.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0605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 Trial Court ruled (wrongly) that ICWA precluded it from going further.</a:t>
            </a:r>
          </a:p>
          <a:p>
            <a:r>
              <a:rPr lang="en-US" dirty="0" smtClean="0"/>
              <a:t>On appeal, decision notes that under the UCCJEA:</a:t>
            </a:r>
          </a:p>
          <a:p>
            <a:pPr lvl="1"/>
            <a:r>
              <a:rPr lang="en-US" dirty="0" smtClean="0"/>
              <a:t>Texas was the home state of the children</a:t>
            </a:r>
          </a:p>
          <a:p>
            <a:pPr lvl="1"/>
            <a:r>
              <a:rPr lang="en-US" dirty="0" smtClean="0"/>
              <a:t>Once Wife filed in Texas court, no other court had jurisdiction to enter order with respect to the children.</a:t>
            </a:r>
          </a:p>
          <a:p>
            <a:r>
              <a:rPr lang="en-US" dirty="0" smtClean="0"/>
              <a:t>What are the implications for </a:t>
            </a:r>
            <a:r>
              <a:rPr lang="en-US" i="1" dirty="0" smtClean="0"/>
              <a:t>Teague </a:t>
            </a:r>
            <a:r>
              <a:rPr lang="en-US" dirty="0" smtClean="0"/>
              <a:t>protocols and </a:t>
            </a:r>
            <a:r>
              <a:rPr lang="en-US" i="1" dirty="0" smtClean="0"/>
              <a:t>Teague </a:t>
            </a:r>
            <a:r>
              <a:rPr lang="en-US" dirty="0" smtClean="0"/>
              <a:t>cases?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8144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In Re: </a:t>
            </a:r>
            <a:r>
              <a:rPr lang="en-US" i="1" dirty="0" err="1" smtClean="0"/>
              <a:t>Bartolo</a:t>
            </a:r>
            <a:r>
              <a:rPr lang="en-US" i="1" dirty="0" smtClean="0"/>
              <a:t> Montoya</a:t>
            </a:r>
            <a:r>
              <a:rPr lang="en-US" dirty="0" smtClean="0"/>
              <a:t>, Debtor, 547 B.R. 439 (3/14/16).</a:t>
            </a:r>
          </a:p>
          <a:p>
            <a:r>
              <a:rPr lang="en-US" dirty="0" smtClean="0"/>
              <a:t>Debtor filed chapter 7 bankruptcy</a:t>
            </a:r>
          </a:p>
          <a:p>
            <a:r>
              <a:rPr lang="en-US" dirty="0" smtClean="0"/>
              <a:t>Owns and operates smoke shop on Isleta Pueblo.</a:t>
            </a:r>
          </a:p>
          <a:p>
            <a:r>
              <a:rPr lang="en-US" dirty="0" smtClean="0"/>
              <a:t>Isleta Tax Administration filed tax enforcement action against debtor in Tribal Court seeking $366,875.</a:t>
            </a:r>
          </a:p>
          <a:p>
            <a:r>
              <a:rPr lang="en-US" dirty="0" smtClean="0"/>
              <a:t>After the bankruptcy had been filed (and automatic stay in place) tribal court entered lien against debtor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4777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Bankruptcy court ruled that tribal court order was void even though the Tribe had essentially respected the bankruptcy court proceeding.</a:t>
            </a:r>
          </a:p>
          <a:p>
            <a:endParaRPr lang="en-US" dirty="0" smtClean="0"/>
          </a:p>
          <a:p>
            <a:r>
              <a:rPr lang="en-US" dirty="0" smtClean="0"/>
              <a:t>Debtor could not collect any damages as the tribal court recognized the bankruptcy action and no steps on collection were taken.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9733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Other cases of note:</a:t>
            </a:r>
          </a:p>
          <a:p>
            <a:r>
              <a:rPr lang="en-US" i="1" dirty="0" smtClean="0"/>
              <a:t>Upstate Citizens Equality Inc. v. United States</a:t>
            </a:r>
            <a:r>
              <a:rPr lang="en-US" dirty="0" smtClean="0"/>
              <a:t>, 16 WL 6608942, 2</a:t>
            </a:r>
            <a:r>
              <a:rPr lang="en-US" baseline="30000" dirty="0" smtClean="0"/>
              <a:t>nd</a:t>
            </a:r>
            <a:r>
              <a:rPr lang="en-US" dirty="0" smtClean="0"/>
              <a:t> Circuit Appellate court upheld the U.S. taking 13,000 acres of land into trust for the Oneida Nation of New York .</a:t>
            </a:r>
          </a:p>
          <a:p>
            <a:r>
              <a:rPr lang="en-US" i="1" dirty="0" smtClean="0"/>
              <a:t>Williams v. Poarch Band of Creek Indians</a:t>
            </a:r>
            <a:r>
              <a:rPr lang="en-US" dirty="0" smtClean="0"/>
              <a:t>, 893 F.3d 1312 (11</a:t>
            </a:r>
            <a:r>
              <a:rPr lang="en-US" baseline="30000" dirty="0" smtClean="0"/>
              <a:t>th</a:t>
            </a:r>
            <a:r>
              <a:rPr lang="en-US" dirty="0" smtClean="0"/>
              <a:t> Cir.); Federal appellate court upheld ruling that tribe was not subject to suit for alleged violation of the Age Discrimination </a:t>
            </a:r>
            <a:r>
              <a:rPr lang="en-US" smtClean="0"/>
              <a:t>in Employment Act.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5211360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ICWA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Litigation: Challenges to ICWA</a:t>
            </a:r>
          </a:p>
          <a:p>
            <a:r>
              <a:rPr lang="en-US" i="1" dirty="0" smtClean="0"/>
              <a:t>A.D. et al. v. Washburn et al.</a:t>
            </a:r>
            <a:r>
              <a:rPr lang="en-US" dirty="0" smtClean="0"/>
              <a:t>, Phoenix federal district court; motions to dismiss pending.</a:t>
            </a:r>
          </a:p>
          <a:p>
            <a:r>
              <a:rPr lang="en-US" dirty="0" smtClean="0"/>
              <a:t>2:15-cv-01259-NVW is case number; can follow on PACER</a:t>
            </a:r>
          </a:p>
          <a:p>
            <a:endParaRPr lang="en-US" i="1" dirty="0"/>
          </a:p>
          <a:p>
            <a:r>
              <a:rPr lang="en-US" dirty="0" smtClean="0"/>
              <a:t>This case is a direct challenge to validity of ICWA.</a:t>
            </a:r>
          </a:p>
          <a:p>
            <a:endParaRPr lang="en-US" dirty="0"/>
          </a:p>
          <a:p>
            <a:r>
              <a:rPr lang="en-US" dirty="0" smtClean="0"/>
              <a:t>Motions to dismiss still pending.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3120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Several other ICWA challenges in other states.</a:t>
            </a:r>
          </a:p>
          <a:p>
            <a:endParaRPr lang="en-US" dirty="0"/>
          </a:p>
          <a:p>
            <a:r>
              <a:rPr lang="en-US" dirty="0" smtClean="0"/>
              <a:t>In Minnesota, </a:t>
            </a:r>
            <a:r>
              <a:rPr lang="en-US" i="1" dirty="0" smtClean="0"/>
              <a:t>Doe et al. v. Piper et al.</a:t>
            </a:r>
            <a:r>
              <a:rPr lang="en-US" dirty="0" smtClean="0"/>
              <a:t>, 0:15-cv-02639-JRT-SER.</a:t>
            </a:r>
          </a:p>
          <a:p>
            <a:r>
              <a:rPr lang="en-US" dirty="0" smtClean="0"/>
              <a:t>Still at early stages – Plaintiffs survived motion to dismiss; some defendants dismissed.</a:t>
            </a:r>
          </a:p>
        </p:txBody>
      </p:sp>
    </p:spTree>
    <p:extLst>
      <p:ext uri="{BB962C8B-B14F-4D97-AF65-F5344CB8AC3E}">
        <p14:creationId xmlns:p14="http://schemas.microsoft.com/office/powerpoint/2010/main" val="38754761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25 CFR 23 went into effect on December 12, 2016</a:t>
            </a:r>
          </a:p>
          <a:p>
            <a:r>
              <a:rPr lang="en-US" dirty="0" smtClean="0"/>
              <a:t>Summary:</a:t>
            </a:r>
          </a:p>
          <a:p>
            <a:pPr lvl="1"/>
            <a:r>
              <a:rPr lang="en-US" dirty="0" smtClean="0"/>
              <a:t>No EIF exception</a:t>
            </a:r>
          </a:p>
          <a:p>
            <a:pPr lvl="1"/>
            <a:r>
              <a:rPr lang="en-US" dirty="0" smtClean="0"/>
              <a:t>Clarifies steps in conducting a thorough inquiry at the beginning of child-custody proceedings as to whether the child is an “Indian child.”</a:t>
            </a:r>
          </a:p>
          <a:p>
            <a:pPr lvl="1"/>
            <a:r>
              <a:rPr lang="en-US" dirty="0" smtClean="0"/>
              <a:t>More specifics on emergency proceedings</a:t>
            </a:r>
          </a:p>
          <a:p>
            <a:pPr lvl="1"/>
            <a:r>
              <a:rPr lang="en-US" dirty="0" smtClean="0"/>
              <a:t>Notice</a:t>
            </a:r>
          </a:p>
          <a:p>
            <a:pPr lvl="1"/>
            <a:r>
              <a:rPr lang="en-US" dirty="0" smtClean="0"/>
              <a:t>Transfer requirements</a:t>
            </a:r>
          </a:p>
          <a:p>
            <a:pPr lvl="1"/>
            <a:r>
              <a:rPr lang="en-US" dirty="0" smtClean="0"/>
              <a:t>QEW interpretation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9955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Summary (cont’d)</a:t>
            </a:r>
          </a:p>
          <a:p>
            <a:pPr lvl="1"/>
            <a:r>
              <a:rPr lang="en-US" dirty="0" smtClean="0"/>
              <a:t>Placement preferences – provides presumptive standards for good cause to depart from preferences and prohibits courts from considering certain factors as basis for departure</a:t>
            </a:r>
          </a:p>
          <a:p>
            <a:pPr lvl="1"/>
            <a:r>
              <a:rPr lang="en-US" dirty="0" smtClean="0"/>
              <a:t>Voluntary proceedings</a:t>
            </a:r>
          </a:p>
          <a:p>
            <a:pPr lvl="1"/>
            <a:r>
              <a:rPr lang="en-US" dirty="0" smtClean="0"/>
              <a:t>Information, recordkeeping and other rights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997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Pending for cert: </a:t>
            </a:r>
            <a:r>
              <a:rPr lang="en-US" i="1" dirty="0"/>
              <a:t>Kelsey v. Bailey</a:t>
            </a:r>
            <a:endParaRPr lang="en-US" dirty="0"/>
          </a:p>
          <a:p>
            <a:r>
              <a:rPr lang="en-US" dirty="0"/>
              <a:t>Decided at 6</a:t>
            </a:r>
            <a:r>
              <a:rPr lang="en-US" baseline="30000" dirty="0"/>
              <a:t>th</a:t>
            </a:r>
            <a:r>
              <a:rPr lang="en-US" dirty="0"/>
              <a:t> Circuit in favor of tribal court jurisdiction over a criminal conviction of tribal member for off-reservation conduct.</a:t>
            </a:r>
          </a:p>
          <a:p>
            <a:r>
              <a:rPr lang="en-US" dirty="0" smtClean="0"/>
              <a:t>“This </a:t>
            </a:r>
            <a:r>
              <a:rPr lang="en-US" dirty="0"/>
              <a:t>consensual agreement between a tribe and its members provides the core principle underpinning and justifying a membership-based jurisdiction that is not rigidly tied to geographic qualifications</a:t>
            </a:r>
            <a:r>
              <a:rPr lang="en-US" dirty="0" smtClean="0"/>
              <a:t>.” 809 F.3d at 856.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9160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Check out NARF’s bulletins at </a:t>
            </a:r>
          </a:p>
          <a:p>
            <a:endParaRPr lang="en-US" sz="3600" dirty="0"/>
          </a:p>
          <a:p>
            <a:r>
              <a:rPr lang="en-US" sz="3600" smtClean="0"/>
              <a:t>www.narf.org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9249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Meyers v. Oneida Tribe of Indians of Wisconsin</a:t>
            </a:r>
          </a:p>
          <a:p>
            <a:r>
              <a:rPr lang="en-US" dirty="0"/>
              <a:t>The Fair and Accurate Credit Transaction Act (FACTA) prohibits merchants from printing more than the last 5 digits of the credit or debit card number.</a:t>
            </a:r>
          </a:p>
          <a:p>
            <a:r>
              <a:rPr lang="en-US" dirty="0"/>
              <a:t>Meyer sued the Oneida Tribe when two stores owned by Oneida printed receipts which included more than 5 numbers of his credit card.</a:t>
            </a:r>
          </a:p>
          <a:p>
            <a:r>
              <a:rPr lang="en-US" dirty="0"/>
              <a:t>Tribal sovereign immunity not waived even though the statute includes “any … government.”</a:t>
            </a:r>
          </a:p>
          <a:p>
            <a:r>
              <a:rPr lang="en-US" dirty="0"/>
              <a:t>Meyer has appealed to U.S. Supreme Court.</a:t>
            </a:r>
          </a:p>
        </p:txBody>
      </p:sp>
    </p:spTree>
    <p:extLst>
      <p:ext uri="{BB962C8B-B14F-4D97-AF65-F5344CB8AC3E}">
        <p14:creationId xmlns:p14="http://schemas.microsoft.com/office/powerpoint/2010/main" val="4047723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Dollar General Corporation v. Mississippi Band of Choctaw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On June 26, 2016, the U.S. Supreme Court voted 4-4 which meant the ruling below was affirmed.</a:t>
            </a:r>
            <a:r>
              <a:rPr lang="en-US" i="1" dirty="0"/>
              <a:t> </a:t>
            </a:r>
            <a:endParaRPr lang="en-US" i="1" dirty="0" smtClean="0"/>
          </a:p>
          <a:p>
            <a:r>
              <a:rPr lang="en-US" dirty="0" smtClean="0"/>
              <a:t>Fifth Circuit opinion: 746 F.3d 167</a:t>
            </a:r>
          </a:p>
          <a:p>
            <a:r>
              <a:rPr lang="en-US" dirty="0" smtClean="0"/>
              <a:t>It’s troubling that 4 justices voted to reverse or at least not affirm.</a:t>
            </a:r>
          </a:p>
          <a:p>
            <a:r>
              <a:rPr lang="en-US" dirty="0" smtClean="0"/>
              <a:t>Very aggressive argument by Dollar General to deny tribal court jurisdiction.</a:t>
            </a:r>
          </a:p>
          <a:p>
            <a:endParaRPr lang="en-US" dirty="0" smtClean="0"/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662843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U.S. v. Bryant</a:t>
            </a:r>
            <a:r>
              <a:rPr lang="en-US" dirty="0"/>
              <a:t>, the question was whether uncounseled tribal court convictions could be used as predicate offenses under 18 USC 117 which required two previous convictions for domestic violence.</a:t>
            </a:r>
          </a:p>
          <a:p>
            <a:r>
              <a:rPr lang="en-US" dirty="0"/>
              <a:t>Court ruled unanimously that tribal court convictions, even those without counsel, could count as predicate offenses</a:t>
            </a:r>
            <a:r>
              <a:rPr lang="en-US" dirty="0" smtClean="0"/>
              <a:t>. Decided June 13, 2016.</a:t>
            </a:r>
            <a:endParaRPr lang="en-US" dirty="0"/>
          </a:p>
          <a:p>
            <a:r>
              <a:rPr lang="en-US" dirty="0"/>
              <a:t>Really interesting part of the decision was Justice Thomas’ concurrence.</a:t>
            </a:r>
          </a:p>
        </p:txBody>
      </p:sp>
    </p:spTree>
    <p:extLst>
      <p:ext uri="{BB962C8B-B14F-4D97-AF65-F5344CB8AC3E}">
        <p14:creationId xmlns:p14="http://schemas.microsoft.com/office/powerpoint/2010/main" val="1774810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assumptions about Indian law for which Thomas sees no sound constitutional basis:</a:t>
            </a:r>
          </a:p>
          <a:p>
            <a:endParaRPr lang="en-US" dirty="0"/>
          </a:p>
          <a:p>
            <a:r>
              <a:rPr lang="en-US" dirty="0"/>
              <a:t>1. that Tribes’ retained sovereignty entitles them to prosecute tribal members in proceedings that are not subject to the U.S. </a:t>
            </a:r>
            <a:r>
              <a:rPr lang="en-US" dirty="0" smtClean="0"/>
              <a:t>Constitution</a:t>
            </a:r>
            <a:r>
              <a:rPr lang="en-US" dirty="0"/>
              <a:t>.</a:t>
            </a:r>
          </a:p>
          <a:p>
            <a:r>
              <a:rPr lang="en-US" dirty="0"/>
              <a:t>2. that Congress can punish assaults that tribal members commit against each other on Indian lands</a:t>
            </a:r>
            <a:r>
              <a:rPr lang="en-US" dirty="0" smtClean="0"/>
              <a:t>. (</a:t>
            </a:r>
            <a:r>
              <a:rPr lang="en-US" i="1" dirty="0" err="1" smtClean="0"/>
              <a:t>Kagama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665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Tension between these two assumptions.</a:t>
            </a:r>
          </a:p>
          <a:p>
            <a:endParaRPr lang="en-US" dirty="0"/>
          </a:p>
          <a:p>
            <a:r>
              <a:rPr lang="en-US" dirty="0"/>
              <a:t>On the one hand, the only reason why tribal courts had the power to convict Bryant in proceedings where he had no right to counsel is that such prosecutions are a function of a tribe’s core sovereignty. </a:t>
            </a:r>
          </a:p>
        </p:txBody>
      </p:sp>
    </p:spTree>
    <p:extLst>
      <p:ext uri="{BB962C8B-B14F-4D97-AF65-F5344CB8AC3E}">
        <p14:creationId xmlns:p14="http://schemas.microsoft.com/office/powerpoint/2010/main" val="7541943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 the other </a:t>
            </a:r>
            <a:r>
              <a:rPr lang="en-US" dirty="0" smtClean="0"/>
              <a:t>hand . . . . . .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validity of Bryant’s ensuing federal conviction rests upon a contrary view of tribal sovereignty. …… Congress could make Bryant’s domestic assaults a federal crime subject to federal prosecution only because our precedents have endowed Congress with an “all encompassing” power over all aspects of tribal sovereignty.</a:t>
            </a:r>
          </a:p>
        </p:txBody>
      </p:sp>
    </p:spTree>
    <p:extLst>
      <p:ext uri="{BB962C8B-B14F-4D97-AF65-F5344CB8AC3E}">
        <p14:creationId xmlns:p14="http://schemas.microsoft.com/office/powerpoint/2010/main" val="204178560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2551</TotalTime>
  <Words>1727</Words>
  <Application>Microsoft Office PowerPoint</Application>
  <PresentationFormat>Widescreen</PresentationFormat>
  <Paragraphs>138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Arial</vt:lpstr>
      <vt:lpstr>Trebuchet MS</vt:lpstr>
      <vt:lpstr>Wingdings 3</vt:lpstr>
      <vt:lpstr>Facet</vt:lpstr>
      <vt:lpstr>Wisconsin Tribal Judges Association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ICWA Update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Wisconsin Tribal Judges Association</dc:title>
  <dc:creator>Paul Stenzel</dc:creator>
  <cp:lastModifiedBy>Paul Stenzel</cp:lastModifiedBy>
  <cp:revision>31</cp:revision>
  <dcterms:created xsi:type="dcterms:W3CDTF">2017-01-13T17:20:35Z</dcterms:created>
  <dcterms:modified xsi:type="dcterms:W3CDTF">2017-01-19T13:55:03Z</dcterms:modified>
</cp:coreProperties>
</file>